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0"/>
  </p:notesMasterIdLst>
  <p:handoutMasterIdLst>
    <p:handoutMasterId r:id="rId11"/>
  </p:handout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110" d="100"/>
          <a:sy n="110" d="100"/>
        </p:scale>
        <p:origin x="121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149915-E0F4-D670-6F5B-93181B0B5E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7DD0CF6-97D6-2EC3-544A-7E0B8367FE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8D155-9F28-C14C-9BF6-9EC57E459984}" type="datetimeFigureOut">
              <a:rPr lang="en-US" smtClean="0"/>
              <a:t>11/11/25</a:t>
            </a:fld>
            <a:endParaRPr lang="en-US"/>
          </a:p>
        </p:txBody>
      </p:sp>
      <p:sp>
        <p:nvSpPr>
          <p:cNvPr id="4" name="Footer Placeholder 3">
            <a:extLst>
              <a:ext uri="{FF2B5EF4-FFF2-40B4-BE49-F238E27FC236}">
                <a16:creationId xmlns:a16="http://schemas.microsoft.com/office/drawing/2014/main" id="{D99EB020-598C-8597-DD1F-20C2EA69CC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C8DF1A-E9DE-D40E-005E-BABC23C2E9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8ECABB-B062-C848-9702-F04AC0B9BC27}" type="slidenum">
              <a:rPr lang="en-US" smtClean="0"/>
              <a:t>‹#›</a:t>
            </a:fld>
            <a:endParaRPr lang="en-US"/>
          </a:p>
        </p:txBody>
      </p:sp>
    </p:spTree>
    <p:extLst>
      <p:ext uri="{BB962C8B-B14F-4D97-AF65-F5344CB8AC3E}">
        <p14:creationId xmlns:p14="http://schemas.microsoft.com/office/powerpoint/2010/main" val="1859932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6326C-1435-FC4B-8E26-6F4EC4E74275}" type="datetimeFigureOut">
              <a:rPr lang="en-US" smtClean="0"/>
              <a:t>11/11/25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747F2E-631C-DA4C-BE4B-EBDC43D42D05}" type="slidenum">
              <a:rPr lang="en-US" smtClean="0"/>
              <a:t>‹#›</a:t>
            </a:fld>
            <a:endParaRPr lang="en-US"/>
          </a:p>
        </p:txBody>
      </p:sp>
    </p:spTree>
    <p:extLst>
      <p:ext uri="{BB962C8B-B14F-4D97-AF65-F5344CB8AC3E}">
        <p14:creationId xmlns:p14="http://schemas.microsoft.com/office/powerpoint/2010/main" val="1368132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47F2E-631C-DA4C-BE4B-EBDC43D42D05}" type="slidenum">
              <a:rPr lang="en-US" smtClean="0"/>
              <a:t>2</a:t>
            </a:fld>
            <a:endParaRPr lang="en-US"/>
          </a:p>
        </p:txBody>
      </p:sp>
    </p:spTree>
    <p:extLst>
      <p:ext uri="{BB962C8B-B14F-4D97-AF65-F5344CB8AC3E}">
        <p14:creationId xmlns:p14="http://schemas.microsoft.com/office/powerpoint/2010/main" val="2138761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48A87A34-81AB-432B-8DAE-1953F412C126}" type="datetimeFigureOut">
              <a:rPr lang="en-US" smtClean="0"/>
              <a:t>11/11/25</a:t>
            </a:fld>
            <a:endParaRPr lang="en-US" dirty="0"/>
          </a:p>
        </p:txBody>
      </p:sp>
      <p:sp>
        <p:nvSpPr>
          <p:cNvPr id="5" name="Footer Placeholder 4"/>
          <p:cNvSpPr>
            <a:spLocks noGrp="1"/>
          </p:cNvSpPr>
          <p:nvPr>
            <p:ph type="ftr" sz="quarter" idx="11"/>
          </p:nvPr>
        </p:nvSpPr>
        <p:spPr>
          <a:xfrm>
            <a:off x="1900237" y="5410202"/>
            <a:ext cx="3843665" cy="365125"/>
          </a:xfrm>
        </p:spPr>
        <p:txBody>
          <a:bodyPr/>
          <a:lstStyle/>
          <a:p>
            <a:endParaRPr lang="en-US" dirty="0"/>
          </a:p>
        </p:txBody>
      </p:sp>
      <p:sp>
        <p:nvSpPr>
          <p:cNvPr id="6" name="Slide Number Placeholder 5"/>
          <p:cNvSpPr>
            <a:spLocks noGrp="1"/>
          </p:cNvSpPr>
          <p:nvPr>
            <p:ph type="sldNum" sz="quarter" idx="12"/>
          </p:nvPr>
        </p:nvSpPr>
        <p:spPr>
          <a:xfrm>
            <a:off x="7915603" y="5410200"/>
            <a:ext cx="57831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113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897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79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1906079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66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3546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4" name="Footer Placeholder 3"/>
          <p:cNvSpPr>
            <a:spLocks noGrp="1"/>
          </p:cNvSpPr>
          <p:nvPr>
            <p:ph type="ftr" sz="quarter" idx="11"/>
          </p:nvPr>
        </p:nvSpPr>
        <p:spPr/>
        <p:txBody>
          <a:bodyPr/>
          <a:lstStyle>
            <a:lvl1pPr>
              <a:defRPr cap="all" baseline="0"/>
            </a:lvl1p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8322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4123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9846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48A87A34-81AB-432B-8DAE-1953F412C126}" type="datetimeFigureOut">
              <a:rPr lang="en-US" smtClean="0"/>
              <a:t>11/11/25</a:t>
            </a:fld>
            <a:endParaRPr lang="en-US" dirty="0"/>
          </a:p>
        </p:txBody>
      </p:sp>
      <p:sp>
        <p:nvSpPr>
          <p:cNvPr id="50" name="Footer Placeholder 4"/>
          <p:cNvSpPr>
            <a:spLocks noGrp="1"/>
          </p:cNvSpPr>
          <p:nvPr>
            <p:ph type="ftr" sz="quarter" idx="11"/>
          </p:nvPr>
        </p:nvSpPr>
        <p:spPr>
          <a:xfrm>
            <a:off x="856059" y="5883276"/>
            <a:ext cx="4679482" cy="365125"/>
          </a:xfrm>
        </p:spPr>
        <p:txBody>
          <a:bodyPr/>
          <a:lstStyle/>
          <a:p>
            <a:endParaRPr lang="en-US" dirty="0"/>
          </a:p>
        </p:txBody>
      </p:sp>
      <p:sp>
        <p:nvSpPr>
          <p:cNvPr id="51" name="Slide Number Placeholder 5"/>
          <p:cNvSpPr>
            <a:spLocks noGrp="1"/>
          </p:cNvSpPr>
          <p:nvPr>
            <p:ph type="sldNum" sz="quarter" idx="12"/>
          </p:nvPr>
        </p:nvSpPr>
        <p:spPr>
          <a:xfrm>
            <a:off x="7707241" y="5883275"/>
            <a:ext cx="57831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2086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234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223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9348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823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418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4901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0496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11/11/25</a:t>
            </a:fld>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3146344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F448-E159-057A-21BD-A6A61986F9D4}"/>
              </a:ext>
            </a:extLst>
          </p:cNvPr>
          <p:cNvSpPr>
            <a:spLocks noGrp="1"/>
          </p:cNvSpPr>
          <p:nvPr>
            <p:ph type="ctrTitle"/>
          </p:nvPr>
        </p:nvSpPr>
        <p:spPr/>
        <p:txBody>
          <a:bodyPr>
            <a:normAutofit fontScale="90000"/>
          </a:bodyPr>
          <a:lstStyle/>
          <a:p>
            <a:r>
              <a:rPr lang="en-US" dirty="0"/>
              <a:t>How to begin and start an exercise program for a beginner</a:t>
            </a:r>
          </a:p>
        </p:txBody>
      </p:sp>
      <p:sp>
        <p:nvSpPr>
          <p:cNvPr id="3" name="Subtitle 2">
            <a:extLst>
              <a:ext uri="{FF2B5EF4-FFF2-40B4-BE49-F238E27FC236}">
                <a16:creationId xmlns:a16="http://schemas.microsoft.com/office/drawing/2014/main" id="{D387BE77-7E44-8425-16DD-ED6FEEE37FFD}"/>
              </a:ext>
            </a:extLst>
          </p:cNvPr>
          <p:cNvSpPr>
            <a:spLocks noGrp="1"/>
          </p:cNvSpPr>
          <p:nvPr>
            <p:ph type="subTitle" idx="1"/>
          </p:nvPr>
        </p:nvSpPr>
        <p:spPr>
          <a:xfrm>
            <a:off x="1806498" y="3558778"/>
            <a:ext cx="6194502" cy="1241822"/>
          </a:xfrm>
        </p:spPr>
        <p:txBody>
          <a:bodyPr>
            <a:normAutofit/>
          </a:bodyPr>
          <a:lstStyle/>
          <a:p>
            <a:r>
              <a:rPr lang="en-US" sz="2700" dirty="0">
                <a:solidFill>
                  <a:srgbClr val="FF0000"/>
                </a:solidFill>
              </a:rPr>
              <a:t>A.k.a.: don’t be a weekend warrior</a:t>
            </a:r>
          </a:p>
        </p:txBody>
      </p:sp>
    </p:spTree>
    <p:extLst>
      <p:ext uri="{BB962C8B-B14F-4D97-AF65-F5344CB8AC3E}">
        <p14:creationId xmlns:p14="http://schemas.microsoft.com/office/powerpoint/2010/main" val="1712020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3D17-BAB6-85D2-EA75-3EE134E1F4A6}"/>
              </a:ext>
            </a:extLst>
          </p:cNvPr>
          <p:cNvSpPr>
            <a:spLocks noGrp="1"/>
          </p:cNvSpPr>
          <p:nvPr>
            <p:ph type="title"/>
          </p:nvPr>
        </p:nvSpPr>
        <p:spPr>
          <a:xfrm>
            <a:off x="856060" y="1321138"/>
            <a:ext cx="4420790" cy="1108928"/>
          </a:xfrm>
        </p:spPr>
        <p:txBody>
          <a:bodyPr anchor="b">
            <a:normAutofit/>
          </a:bodyPr>
          <a:lstStyle/>
          <a:p>
            <a:r>
              <a:rPr lang="en-US" dirty="0"/>
              <a:t>Step one</a:t>
            </a:r>
          </a:p>
        </p:txBody>
      </p:sp>
      <p:sp>
        <p:nvSpPr>
          <p:cNvPr id="3" name="Content Placeholder 2">
            <a:extLst>
              <a:ext uri="{FF2B5EF4-FFF2-40B4-BE49-F238E27FC236}">
                <a16:creationId xmlns:a16="http://schemas.microsoft.com/office/drawing/2014/main" id="{04E01CBA-4036-9CC8-70AC-508538FD773A}"/>
              </a:ext>
            </a:extLst>
          </p:cNvPr>
          <p:cNvSpPr>
            <a:spLocks noGrp="1"/>
          </p:cNvSpPr>
          <p:nvPr>
            <p:ph idx="1"/>
          </p:nvPr>
        </p:nvSpPr>
        <p:spPr>
          <a:xfrm>
            <a:off x="856059" y="2544365"/>
            <a:ext cx="4420791" cy="2656286"/>
          </a:xfrm>
        </p:spPr>
        <p:txBody>
          <a:bodyPr>
            <a:normAutofit lnSpcReduction="10000"/>
          </a:bodyPr>
          <a:lstStyle/>
          <a:p>
            <a:pPr>
              <a:lnSpc>
                <a:spcPct val="110000"/>
              </a:lnSpc>
            </a:pPr>
            <a:r>
              <a:rPr lang="en-US" sz="1500" dirty="0"/>
              <a:t>Starting a fitness program maybe one of the best things you can do for your health and may be one of the most challenging things to start.</a:t>
            </a:r>
          </a:p>
          <a:p>
            <a:pPr>
              <a:lnSpc>
                <a:spcPct val="110000"/>
              </a:lnSpc>
            </a:pPr>
            <a:r>
              <a:rPr lang="en-US" sz="1500" dirty="0"/>
              <a:t>Insecurities such as shyness and self-esteem play a role as a barrier to beginning a fitness journey.</a:t>
            </a:r>
          </a:p>
          <a:p>
            <a:pPr>
              <a:lnSpc>
                <a:spcPct val="110000"/>
              </a:lnSpc>
            </a:pPr>
            <a:r>
              <a:rPr lang="en-US" sz="1500" dirty="0"/>
              <a:t>Always remember that a fitness program is a selfish and a personal goal.</a:t>
            </a:r>
          </a:p>
          <a:p>
            <a:pPr>
              <a:lnSpc>
                <a:spcPct val="110000"/>
              </a:lnSpc>
            </a:pPr>
            <a:r>
              <a:rPr lang="en-US" sz="1500" dirty="0"/>
              <a:t>And if you’re uncomfortable alone try and get a partner to share the journey.</a:t>
            </a:r>
          </a:p>
        </p:txBody>
      </p:sp>
      <p:pic>
        <p:nvPicPr>
          <p:cNvPr id="5" name="Picture 4" descr="Woman doing yoga">
            <a:extLst>
              <a:ext uri="{FF2B5EF4-FFF2-40B4-BE49-F238E27FC236}">
                <a16:creationId xmlns:a16="http://schemas.microsoft.com/office/drawing/2014/main" id="{EA6C9921-4863-8D1A-0688-BF0071DDAE71}"/>
              </a:ext>
            </a:extLst>
          </p:cNvPr>
          <p:cNvPicPr>
            <a:picLocks noChangeAspect="1"/>
          </p:cNvPicPr>
          <p:nvPr/>
        </p:nvPicPr>
        <p:blipFill>
          <a:blip r:embed="rId4"/>
          <a:srcRect l="27007" r="25759" b="2"/>
          <a:stretch>
            <a:fillRect/>
          </a:stretch>
        </p:blipFill>
        <p:spPr>
          <a:xfrm>
            <a:off x="5714999" y="1442426"/>
            <a:ext cx="2568899" cy="3630249"/>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310223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7C24-BFD8-120A-3E61-D2E9095A9917}"/>
              </a:ext>
            </a:extLst>
          </p:cNvPr>
          <p:cNvSpPr>
            <a:spLocks noGrp="1"/>
          </p:cNvSpPr>
          <p:nvPr>
            <p:ph type="title"/>
          </p:nvPr>
        </p:nvSpPr>
        <p:spPr>
          <a:xfrm>
            <a:off x="856060" y="1321138"/>
            <a:ext cx="3344465" cy="1108928"/>
          </a:xfrm>
        </p:spPr>
        <p:txBody>
          <a:bodyPr>
            <a:normAutofit/>
          </a:bodyPr>
          <a:lstStyle/>
          <a:p>
            <a:r>
              <a:rPr lang="en-US" sz="2400"/>
              <a:t>Step two: determine your fitness level</a:t>
            </a:r>
          </a:p>
        </p:txBody>
      </p:sp>
      <p:sp>
        <p:nvSpPr>
          <p:cNvPr id="3" name="Content Placeholder 2">
            <a:extLst>
              <a:ext uri="{FF2B5EF4-FFF2-40B4-BE49-F238E27FC236}">
                <a16:creationId xmlns:a16="http://schemas.microsoft.com/office/drawing/2014/main" id="{5A55A1E8-0218-DC4A-F716-7A34DB0035FF}"/>
              </a:ext>
            </a:extLst>
          </p:cNvPr>
          <p:cNvSpPr>
            <a:spLocks noGrp="1"/>
          </p:cNvSpPr>
          <p:nvPr>
            <p:ph idx="1"/>
          </p:nvPr>
        </p:nvSpPr>
        <p:spPr>
          <a:xfrm>
            <a:off x="856060" y="2544365"/>
            <a:ext cx="3344465" cy="2973785"/>
          </a:xfrm>
        </p:spPr>
        <p:txBody>
          <a:bodyPr>
            <a:noAutofit/>
          </a:bodyPr>
          <a:lstStyle/>
          <a:p>
            <a:pPr>
              <a:lnSpc>
                <a:spcPct val="110000"/>
              </a:lnSpc>
            </a:pPr>
            <a:r>
              <a:rPr lang="en-US" sz="1500" dirty="0"/>
              <a:t>Consider getting a physical exam and release from your physician.</a:t>
            </a:r>
          </a:p>
          <a:p>
            <a:pPr>
              <a:lnSpc>
                <a:spcPct val="110000"/>
              </a:lnSpc>
            </a:pPr>
            <a:r>
              <a:rPr lang="en-US" sz="1500" dirty="0"/>
              <a:t>Know your physical abilities and limitations including general muscle strength and joint strength and mobility.</a:t>
            </a:r>
          </a:p>
          <a:p>
            <a:pPr>
              <a:lnSpc>
                <a:spcPct val="110000"/>
              </a:lnSpc>
            </a:pPr>
            <a:r>
              <a:rPr lang="en-US" sz="1500" dirty="0"/>
              <a:t>Ask for assistance or work with a personal trainer experienced in your needs and abilities.</a:t>
            </a:r>
          </a:p>
          <a:p>
            <a:pPr>
              <a:lnSpc>
                <a:spcPct val="110000"/>
              </a:lnSpc>
            </a:pPr>
            <a:r>
              <a:rPr lang="en-US" sz="1500" dirty="0"/>
              <a:t>And begin with a program or exercises that you’re comfortable and confident with.</a:t>
            </a:r>
          </a:p>
        </p:txBody>
      </p:sp>
      <p:pic>
        <p:nvPicPr>
          <p:cNvPr id="5" name="Picture 4" descr="Person running across leaf littered surface">
            <a:extLst>
              <a:ext uri="{FF2B5EF4-FFF2-40B4-BE49-F238E27FC236}">
                <a16:creationId xmlns:a16="http://schemas.microsoft.com/office/drawing/2014/main" id="{24D4CA2E-7B99-5FAF-05C2-2BE56332925E}"/>
              </a:ext>
            </a:extLst>
          </p:cNvPr>
          <p:cNvPicPr>
            <a:picLocks noChangeAspect="1"/>
          </p:cNvPicPr>
          <p:nvPr/>
        </p:nvPicPr>
        <p:blipFill>
          <a:blip r:embed="rId3"/>
          <a:stretch>
            <a:fillRect/>
          </a:stretch>
        </p:blipFill>
        <p:spPr>
          <a:xfrm>
            <a:off x="4572001" y="2053869"/>
            <a:ext cx="4092209" cy="273155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703280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44AC-A930-1B2C-8387-CC85F5C7CB52}"/>
              </a:ext>
            </a:extLst>
          </p:cNvPr>
          <p:cNvSpPr>
            <a:spLocks noGrp="1"/>
          </p:cNvSpPr>
          <p:nvPr>
            <p:ph type="title"/>
          </p:nvPr>
        </p:nvSpPr>
        <p:spPr/>
        <p:txBody>
          <a:bodyPr/>
          <a:lstStyle/>
          <a:p>
            <a:r>
              <a:rPr lang="en-US" dirty="0"/>
              <a:t>Step three: keep a journal</a:t>
            </a:r>
          </a:p>
        </p:txBody>
      </p:sp>
      <p:sp>
        <p:nvSpPr>
          <p:cNvPr id="3" name="Content Placeholder 2">
            <a:extLst>
              <a:ext uri="{FF2B5EF4-FFF2-40B4-BE49-F238E27FC236}">
                <a16:creationId xmlns:a16="http://schemas.microsoft.com/office/drawing/2014/main" id="{6C28187D-15B3-C2B8-1320-F87B3EF30265}"/>
              </a:ext>
            </a:extLst>
          </p:cNvPr>
          <p:cNvSpPr>
            <a:spLocks noGrp="1"/>
          </p:cNvSpPr>
          <p:nvPr>
            <p:ph idx="1"/>
          </p:nvPr>
        </p:nvSpPr>
        <p:spPr/>
        <p:txBody>
          <a:bodyPr>
            <a:normAutofit fontScale="92500" lnSpcReduction="10000"/>
          </a:bodyPr>
          <a:lstStyle/>
          <a:p>
            <a:r>
              <a:rPr lang="en-US" dirty="0"/>
              <a:t>Keep a journal or a record of the exercises you do including duration, amount of weight, any challenges you faced.</a:t>
            </a:r>
          </a:p>
          <a:p>
            <a:r>
              <a:rPr lang="en-US" dirty="0"/>
              <a:t>The key is to start slow, don’t be a weekend warrior and burn yourself out in the first week.</a:t>
            </a:r>
          </a:p>
          <a:p>
            <a:r>
              <a:rPr lang="en-US" dirty="0"/>
              <a:t>Understand it’s a building journey, we didn’t get out of shape overnight and we won’t get into shape from one workout.</a:t>
            </a:r>
          </a:p>
          <a:p>
            <a:r>
              <a:rPr lang="en-US" dirty="0"/>
              <a:t>Make a plan and stick to the plan and allow for the ups and the downs.</a:t>
            </a:r>
          </a:p>
        </p:txBody>
      </p:sp>
      <p:pic>
        <p:nvPicPr>
          <p:cNvPr id="5" name="Picture 4" descr="Person sitting on the floor looking at a laptop">
            <a:extLst>
              <a:ext uri="{FF2B5EF4-FFF2-40B4-BE49-F238E27FC236}">
                <a16:creationId xmlns:a16="http://schemas.microsoft.com/office/drawing/2014/main" id="{EC88AE7F-EC27-0CA0-F256-B21A9B1CEAB8}"/>
              </a:ext>
            </a:extLst>
          </p:cNvPr>
          <p:cNvPicPr>
            <a:picLocks noChangeAspect="1"/>
          </p:cNvPicPr>
          <p:nvPr/>
        </p:nvPicPr>
        <p:blipFill>
          <a:blip r:embed="rId2"/>
          <a:stretch>
            <a:fillRect/>
          </a:stretch>
        </p:blipFill>
        <p:spPr>
          <a:xfrm>
            <a:off x="5514203" y="920578"/>
            <a:ext cx="2438143" cy="1625429"/>
          </a:xfrm>
          <a:prstGeom prst="rect">
            <a:avLst/>
          </a:prstGeom>
        </p:spPr>
      </p:pic>
    </p:spTree>
    <p:extLst>
      <p:ext uri="{BB962C8B-B14F-4D97-AF65-F5344CB8AC3E}">
        <p14:creationId xmlns:p14="http://schemas.microsoft.com/office/powerpoint/2010/main" val="169810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7226-4DF4-7A01-8EA9-F035C1981B39}"/>
              </a:ext>
            </a:extLst>
          </p:cNvPr>
          <p:cNvSpPr>
            <a:spLocks noGrp="1"/>
          </p:cNvSpPr>
          <p:nvPr>
            <p:ph type="title"/>
          </p:nvPr>
        </p:nvSpPr>
        <p:spPr>
          <a:xfrm>
            <a:off x="856060" y="1321138"/>
            <a:ext cx="7429499" cy="1108928"/>
          </a:xfrm>
        </p:spPr>
        <p:txBody>
          <a:bodyPr>
            <a:normAutofit/>
          </a:bodyPr>
          <a:lstStyle/>
          <a:p>
            <a:pPr algn="ctr"/>
            <a:r>
              <a:rPr lang="en-US" dirty="0"/>
              <a:t>Step four: using appropriate equipment</a:t>
            </a:r>
            <a:endParaRPr lang="en-US"/>
          </a:p>
        </p:txBody>
      </p:sp>
      <p:sp>
        <p:nvSpPr>
          <p:cNvPr id="3" name="Content Placeholder 2">
            <a:extLst>
              <a:ext uri="{FF2B5EF4-FFF2-40B4-BE49-F238E27FC236}">
                <a16:creationId xmlns:a16="http://schemas.microsoft.com/office/drawing/2014/main" id="{25E158B8-874F-61DE-CCCE-D22E2D6B7094}"/>
              </a:ext>
            </a:extLst>
          </p:cNvPr>
          <p:cNvSpPr>
            <a:spLocks noGrp="1"/>
          </p:cNvSpPr>
          <p:nvPr>
            <p:ph idx="1"/>
          </p:nvPr>
        </p:nvSpPr>
        <p:spPr>
          <a:xfrm>
            <a:off x="3808971" y="2544365"/>
            <a:ext cx="4477780" cy="2835458"/>
          </a:xfrm>
        </p:spPr>
        <p:txBody>
          <a:bodyPr anchor="ctr">
            <a:normAutofit/>
          </a:bodyPr>
          <a:lstStyle/>
          <a:p>
            <a:pPr>
              <a:lnSpc>
                <a:spcPct val="110000"/>
              </a:lnSpc>
            </a:pPr>
            <a:r>
              <a:rPr lang="en-US" sz="1500" dirty="0"/>
              <a:t>Be familiar with both free weight and machine exercises.</a:t>
            </a:r>
          </a:p>
          <a:p>
            <a:pPr>
              <a:lnSpc>
                <a:spcPct val="110000"/>
              </a:lnSpc>
            </a:pPr>
            <a:r>
              <a:rPr lang="en-US" sz="1500" dirty="0"/>
              <a:t>Do not be afraid of using just body weight exercises such as squats and push-ups to begin.</a:t>
            </a:r>
          </a:p>
          <a:p>
            <a:pPr>
              <a:lnSpc>
                <a:spcPct val="110000"/>
              </a:lnSpc>
            </a:pPr>
            <a:r>
              <a:rPr lang="en-US" sz="1500" dirty="0"/>
              <a:t>Don’t put a timeframe on your exercise periods or programs, anywhere from 10 minutes to 30 minutes to begin depending on your level of experience and fitness.</a:t>
            </a:r>
          </a:p>
        </p:txBody>
      </p:sp>
      <p:pic>
        <p:nvPicPr>
          <p:cNvPr id="5" name="Picture 4" descr="Young man in the gym">
            <a:extLst>
              <a:ext uri="{FF2B5EF4-FFF2-40B4-BE49-F238E27FC236}">
                <a16:creationId xmlns:a16="http://schemas.microsoft.com/office/drawing/2014/main" id="{0F40DB01-D37A-7C5E-F37C-CE4D8996D681}"/>
              </a:ext>
            </a:extLst>
          </p:cNvPr>
          <p:cNvPicPr>
            <a:picLocks noChangeAspect="1"/>
          </p:cNvPicPr>
          <p:nvPr/>
        </p:nvPicPr>
        <p:blipFill>
          <a:blip r:embed="rId3"/>
          <a:srcRect r="-3" b="2056"/>
          <a:stretch>
            <a:fillRect/>
          </a:stretch>
        </p:blipFill>
        <p:spPr>
          <a:xfrm>
            <a:off x="856060" y="2730540"/>
            <a:ext cx="2875814" cy="1880075"/>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45148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4F6B-1B4A-2CBA-54E3-015AFADB95FA}"/>
              </a:ext>
            </a:extLst>
          </p:cNvPr>
          <p:cNvSpPr>
            <a:spLocks noGrp="1"/>
          </p:cNvSpPr>
          <p:nvPr>
            <p:ph type="title"/>
          </p:nvPr>
        </p:nvSpPr>
        <p:spPr>
          <a:xfrm>
            <a:off x="856060" y="1321138"/>
            <a:ext cx="7429499" cy="1108928"/>
          </a:xfrm>
        </p:spPr>
        <p:txBody>
          <a:bodyPr>
            <a:normAutofit/>
          </a:bodyPr>
          <a:lstStyle/>
          <a:p>
            <a:pPr algn="ctr"/>
            <a:r>
              <a:rPr lang="en-US" dirty="0"/>
              <a:t>Step five: progress</a:t>
            </a:r>
          </a:p>
        </p:txBody>
      </p:sp>
      <p:sp>
        <p:nvSpPr>
          <p:cNvPr id="3" name="Content Placeholder 2">
            <a:extLst>
              <a:ext uri="{FF2B5EF4-FFF2-40B4-BE49-F238E27FC236}">
                <a16:creationId xmlns:a16="http://schemas.microsoft.com/office/drawing/2014/main" id="{40D14A00-3D6F-E510-D020-861CE8E95FB7}"/>
              </a:ext>
            </a:extLst>
          </p:cNvPr>
          <p:cNvSpPr>
            <a:spLocks noGrp="1"/>
          </p:cNvSpPr>
          <p:nvPr>
            <p:ph idx="1"/>
          </p:nvPr>
        </p:nvSpPr>
        <p:spPr>
          <a:xfrm>
            <a:off x="856059" y="2544365"/>
            <a:ext cx="5177128" cy="2992496"/>
          </a:xfrm>
        </p:spPr>
        <p:txBody>
          <a:bodyPr anchor="ctr">
            <a:normAutofit/>
          </a:bodyPr>
          <a:lstStyle/>
          <a:p>
            <a:pPr>
              <a:lnSpc>
                <a:spcPct val="110000"/>
              </a:lnSpc>
            </a:pPr>
            <a:r>
              <a:rPr lang="en-US" sz="1500" dirty="0"/>
              <a:t>Continue to measure your progress based on how you feel, where are you improved, and changes you see, feel and record from your journal.</a:t>
            </a:r>
          </a:p>
          <a:p>
            <a:pPr>
              <a:lnSpc>
                <a:spcPct val="110000"/>
              </a:lnSpc>
            </a:pPr>
            <a:r>
              <a:rPr lang="en-US" sz="1500" dirty="0"/>
              <a:t>Listen to your body. To be times when you can do more and times when you need more rest. It’s OK to take breaks. It’s OK to push yourself a little bit as you feel stronger.</a:t>
            </a:r>
          </a:p>
          <a:p>
            <a:pPr>
              <a:lnSpc>
                <a:spcPct val="110000"/>
              </a:lnSpc>
            </a:pPr>
            <a:r>
              <a:rPr lang="en-US" sz="1500" dirty="0"/>
              <a:t>Do you feel yourself getting stronger consider a workout partner if you’re doing weight resistance that needs a partner i.e. spotter. Do you know when that time comes.</a:t>
            </a:r>
          </a:p>
        </p:txBody>
      </p:sp>
      <p:pic>
        <p:nvPicPr>
          <p:cNvPr id="5" name="Picture 4" descr="Person working out at gym">
            <a:extLst>
              <a:ext uri="{FF2B5EF4-FFF2-40B4-BE49-F238E27FC236}">
                <a16:creationId xmlns:a16="http://schemas.microsoft.com/office/drawing/2014/main" id="{3C8802AC-93CF-EAE1-A14E-788939A7BD1E}"/>
              </a:ext>
            </a:extLst>
          </p:cNvPr>
          <p:cNvPicPr>
            <a:picLocks noChangeAspect="1"/>
          </p:cNvPicPr>
          <p:nvPr/>
        </p:nvPicPr>
        <p:blipFill>
          <a:blip r:embed="rId3"/>
          <a:srcRect r="3" b="1913"/>
          <a:stretch>
            <a:fillRect/>
          </a:stretch>
        </p:blipFill>
        <p:spPr>
          <a:xfrm>
            <a:off x="6181468" y="2702814"/>
            <a:ext cx="2567468" cy="1869145"/>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711145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6E646-C7D1-61AC-7625-D465D1550861}"/>
              </a:ext>
            </a:extLst>
          </p:cNvPr>
          <p:cNvSpPr>
            <a:spLocks noGrp="1"/>
          </p:cNvSpPr>
          <p:nvPr>
            <p:ph type="title"/>
          </p:nvPr>
        </p:nvSpPr>
        <p:spPr>
          <a:xfrm>
            <a:off x="856060" y="1321138"/>
            <a:ext cx="7429499" cy="1108928"/>
          </a:xfrm>
        </p:spPr>
        <p:txBody>
          <a:bodyPr>
            <a:normAutofit/>
          </a:bodyPr>
          <a:lstStyle/>
          <a:p>
            <a:pPr algn="ctr"/>
            <a:r>
              <a:rPr lang="en-US" dirty="0"/>
              <a:t>It’s a lifestyle and it’s a lifetime journey to stay healthy and fit.</a:t>
            </a:r>
            <a:endParaRPr lang="en-US"/>
          </a:p>
        </p:txBody>
      </p:sp>
      <p:sp>
        <p:nvSpPr>
          <p:cNvPr id="3" name="Content Placeholder 2">
            <a:extLst>
              <a:ext uri="{FF2B5EF4-FFF2-40B4-BE49-F238E27FC236}">
                <a16:creationId xmlns:a16="http://schemas.microsoft.com/office/drawing/2014/main" id="{2C4CF684-2198-0CB1-E3C0-55BABC0CA71A}"/>
              </a:ext>
            </a:extLst>
          </p:cNvPr>
          <p:cNvSpPr>
            <a:spLocks noGrp="1"/>
          </p:cNvSpPr>
          <p:nvPr>
            <p:ph idx="1"/>
          </p:nvPr>
        </p:nvSpPr>
        <p:spPr>
          <a:xfrm>
            <a:off x="856059" y="2544365"/>
            <a:ext cx="4584003" cy="2992496"/>
          </a:xfrm>
        </p:spPr>
        <p:txBody>
          <a:bodyPr anchor="ctr">
            <a:normAutofit fontScale="92500"/>
          </a:bodyPr>
          <a:lstStyle/>
          <a:p>
            <a:pPr>
              <a:lnSpc>
                <a:spcPct val="110000"/>
              </a:lnSpc>
            </a:pPr>
            <a:r>
              <a:rPr lang="en-US" sz="1500" dirty="0"/>
              <a:t>Don’t worry about body measurement or aesthetics you’re working on making personal changes. You know that you’re improving by the way your clothes for you. And remember, you’ll notice the first couple of weeks, your friends will notice after about a month, and the rest of the world notice as you continue to improve your fitness.</a:t>
            </a:r>
          </a:p>
          <a:p>
            <a:pPr>
              <a:lnSpc>
                <a:spcPct val="110000"/>
              </a:lnSpc>
            </a:pPr>
            <a:r>
              <a:rPr lang="en-US" sz="1500" dirty="0"/>
              <a:t>I don’t compare yourself to other people you’re on your own personal journey. Don’t worry about sacrificing the time each day or during the week or month that you spend on just yourself. You’re not being selfish toward your family you’re being selfish towards you for a change.</a:t>
            </a:r>
          </a:p>
          <a:p>
            <a:pPr>
              <a:lnSpc>
                <a:spcPct val="110000"/>
              </a:lnSpc>
            </a:pPr>
            <a:endParaRPr lang="en-US" sz="1125" dirty="0"/>
          </a:p>
        </p:txBody>
      </p:sp>
      <p:pic>
        <p:nvPicPr>
          <p:cNvPr id="5" name="Picture 4" descr="Runner tying shoes">
            <a:extLst>
              <a:ext uri="{FF2B5EF4-FFF2-40B4-BE49-F238E27FC236}">
                <a16:creationId xmlns:a16="http://schemas.microsoft.com/office/drawing/2014/main" id="{1E2370DB-08E9-B706-F2CC-1C8899C8DAF3}"/>
              </a:ext>
            </a:extLst>
          </p:cNvPr>
          <p:cNvPicPr>
            <a:picLocks noChangeAspect="1"/>
          </p:cNvPicPr>
          <p:nvPr/>
        </p:nvPicPr>
        <p:blipFill>
          <a:blip r:embed="rId3"/>
          <a:srcRect r="12564" b="3"/>
          <a:stretch>
            <a:fillRect/>
          </a:stretch>
        </p:blipFill>
        <p:spPr>
          <a:xfrm>
            <a:off x="5693110" y="2730540"/>
            <a:ext cx="2592448" cy="1697395"/>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134685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12269-F1F5-E729-EC66-D410C8725A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144D96-EDFE-FF30-2541-8EA29C085E4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05442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Circuit</Template>
  <TotalTime>47</TotalTime>
  <Words>549</Words>
  <Application>Microsoft Macintosh PowerPoint</Application>
  <PresentationFormat>On-screen Show (4:3)</PresentationFormat>
  <Paragraphs>29</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Arial</vt:lpstr>
      <vt:lpstr>Tw Cen MT</vt:lpstr>
      <vt:lpstr>Circuit</vt:lpstr>
      <vt:lpstr>How to begin and start an exercise program for a beginner</vt:lpstr>
      <vt:lpstr>Step one</vt:lpstr>
      <vt:lpstr>Step two: determine your fitness level</vt:lpstr>
      <vt:lpstr>Step three: keep a journal</vt:lpstr>
      <vt:lpstr>Step four: using appropriate equipment</vt:lpstr>
      <vt:lpstr>Step five: progress</vt:lpstr>
      <vt:lpstr>It’s a lifestyle and it’s a lifetime journey to stay healthy and fit.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VanGossen</dc:creator>
  <cp:lastModifiedBy>Michael VanGossen</cp:lastModifiedBy>
  <cp:revision>3</cp:revision>
  <cp:lastPrinted>2025-11-04T15:08:06Z</cp:lastPrinted>
  <dcterms:created xsi:type="dcterms:W3CDTF">2025-10-30T13:20:19Z</dcterms:created>
  <dcterms:modified xsi:type="dcterms:W3CDTF">2025-11-11T20:25:40Z</dcterms:modified>
</cp:coreProperties>
</file>