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Slab"/>
      <p:regular r:id="rId23"/>
      <p:bold r:id="rId24"/>
    </p:embeddedFon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Slab-bold.fntdata"/><Relationship Id="rId23" Type="http://schemas.openxmlformats.org/officeDocument/2006/relationships/font" Target="fonts/RobotoSlab-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c6f75fc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c6f75fc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a000102a34_0_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a000102a3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a000102a3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a000102a3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a000102a3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a000102a3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a000102a3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a000102a3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a000102a3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a000102a3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a000102a3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a000102a3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a000102a34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a000102a3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a000102a3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a000102a3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6f75fce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c6f75fce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a000102a3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a000102a3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a000102a3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a000102a3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6f75fce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6f75fce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a000102a3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a000102a3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a000102a3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a000102a3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6f75fceb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6f75fce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a000102a34_0_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a000102a34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s://www.randa.org/en/sustainability/environmental-benefits" TargetMode="External"/><Relationship Id="rId4" Type="http://schemas.openxmlformats.org/officeDocument/2006/relationships/image" Target="../media/image1.jpg"/><Relationship Id="rId5" Type="http://schemas.openxmlformats.org/officeDocument/2006/relationships/hyperlink" Target="https://www.randa.org/en/sustainability/environmental-benefits" TargetMode="External"/><Relationship Id="rId6" Type="http://schemas.openxmlformats.org/officeDocument/2006/relationships/hyperlink" Target="https://www.randa.org/en/sustainability/environmental-benefit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randa.org/en/sustainability/environmental-benefits" TargetMode="External"/><Relationship Id="rId4" Type="http://schemas.openxmlformats.org/officeDocument/2006/relationships/image" Target="../media/image2.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randa.org/en/sustainability/environmental-benefits" TargetMode="External"/><Relationship Id="rId4" Type="http://schemas.openxmlformats.org/officeDocument/2006/relationships/image" Target="../media/image2.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s://www.fix.com/blog/the-healthy-side-of-golf/?srsltid=AfmBOor69LGW9m9bKC_7T4luD8UqXQv6qvDoPhM3v1WtbUDNSwamgpk9"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hyperlink" Target="https://www.facebook.com/reel/89638178742815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doe.louisiana.gov/docs/default-source/year-long-planning/biology-lsss-and-ngss-crosswalk.pdf?sfvrsn=98d6418_2" TargetMode="External"/><Relationship Id="rId4" Type="http://schemas.openxmlformats.org/officeDocument/2006/relationships/image" Target="../media/image2.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facebook.com/share/1CcEDYy956/?" TargetMode="External"/><Relationship Id="rId4" Type="http://schemas.openxmlformats.org/officeDocument/2006/relationships/image" Target="../media/image2.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facebook.com/share/1CcEDYy956/?" TargetMode="External"/><Relationship Id="rId4" Type="http://schemas.openxmlformats.org/officeDocument/2006/relationships/image" Target="../media/image2.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oe.louisiana.gov/docs/default-source/year-long-planning/biology-lsss-and-ngss-crosswalk.pdf?sfvrsn=98d6418_2" TargetMode="External"/><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2475275" y="263025"/>
            <a:ext cx="5783400" cy="2183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Biology LEAP Standards and PE classes</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Jamie Tanner</a:t>
            </a:r>
            <a:endParaRPr/>
          </a:p>
        </p:txBody>
      </p:sp>
      <p:pic>
        <p:nvPicPr>
          <p:cNvPr id="65" name="Google Shape;65;p13"/>
          <p:cNvPicPr preferRelativeResize="0"/>
          <p:nvPr/>
        </p:nvPicPr>
        <p:blipFill>
          <a:blip r:embed="rId3">
            <a:alphaModFix/>
          </a:blip>
          <a:stretch>
            <a:fillRect/>
          </a:stretch>
        </p:blipFill>
        <p:spPr>
          <a:xfrm>
            <a:off x="-92950" y="1096800"/>
            <a:ext cx="3096675" cy="4128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cxnSp>
        <p:nvCxnSpPr>
          <p:cNvPr id="130" name="Google Shape;130;p22"/>
          <p:cNvCxnSpPr/>
          <p:nvPr/>
        </p:nvCxnSpPr>
        <p:spPr>
          <a:xfrm>
            <a:off x="418675" y="1811883"/>
            <a:ext cx="270900" cy="0"/>
          </a:xfrm>
          <a:prstGeom prst="straightConnector1">
            <a:avLst/>
          </a:prstGeom>
          <a:noFill/>
          <a:ln cap="flat" cmpd="sng" w="9525">
            <a:solidFill>
              <a:schemeClr val="lt2"/>
            </a:solidFill>
            <a:prstDash val="solid"/>
            <a:round/>
            <a:headEnd len="sm" w="sm" type="none"/>
            <a:tailEnd len="sm" w="sm" type="none"/>
          </a:ln>
        </p:spPr>
      </p:cxnSp>
      <p:cxnSp>
        <p:nvCxnSpPr>
          <p:cNvPr id="131" name="Google Shape;131;p22"/>
          <p:cNvCxnSpPr/>
          <p:nvPr/>
        </p:nvCxnSpPr>
        <p:spPr>
          <a:xfrm>
            <a:off x="5012725" y="1811883"/>
            <a:ext cx="270900" cy="0"/>
          </a:xfrm>
          <a:prstGeom prst="straightConnector1">
            <a:avLst/>
          </a:prstGeom>
          <a:noFill/>
          <a:ln cap="flat" cmpd="sng" w="9525">
            <a:solidFill>
              <a:schemeClr val="lt2"/>
            </a:solidFill>
            <a:prstDash val="solid"/>
            <a:round/>
            <a:headEnd len="sm" w="sm" type="none"/>
            <a:tailEnd len="sm" w="sm" type="none"/>
          </a:ln>
        </p:spPr>
      </p:cxnSp>
      <p:sp>
        <p:nvSpPr>
          <p:cNvPr id="132" name="Google Shape;132;p22">
            <a:hlinkClick r:id="rId3"/>
          </p:cNvPr>
          <p:cNvSpPr txBox="1"/>
          <p:nvPr/>
        </p:nvSpPr>
        <p:spPr>
          <a:xfrm>
            <a:off x="6035975" y="6224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https://www.randa.org/en/sustainability/environmental-benefits</a:t>
            </a:r>
            <a:endParaRPr/>
          </a:p>
        </p:txBody>
      </p:sp>
      <p:pic>
        <p:nvPicPr>
          <p:cNvPr descr="Thumbnail preview for the linked URL." id="133" name="Google Shape;133;p22"/>
          <p:cNvPicPr preferRelativeResize="0"/>
          <p:nvPr/>
        </p:nvPicPr>
        <p:blipFill>
          <a:blip r:embed="rId4">
            <a:alphaModFix/>
          </a:blip>
          <a:stretch>
            <a:fillRect/>
          </a:stretch>
        </p:blipFill>
        <p:spPr>
          <a:xfrm>
            <a:off x="206676" y="169101"/>
            <a:ext cx="4365325" cy="2904938"/>
          </a:xfrm>
          <a:prstGeom prst="rect">
            <a:avLst/>
          </a:prstGeom>
          <a:noFill/>
          <a:ln>
            <a:noFill/>
          </a:ln>
        </p:spPr>
      </p:pic>
      <p:sp>
        <p:nvSpPr>
          <p:cNvPr id="134" name="Google Shape;134;p22"/>
          <p:cNvSpPr txBox="1"/>
          <p:nvPr/>
        </p:nvSpPr>
        <p:spPr>
          <a:xfrm>
            <a:off x="5095586" y="1238011"/>
            <a:ext cx="3773100" cy="3773100"/>
          </a:xfrm>
          <a:prstGeom prst="rect">
            <a:avLst/>
          </a:prstGeom>
          <a:noFill/>
          <a:ln>
            <a:noFill/>
          </a:ln>
        </p:spPr>
        <p:txBody>
          <a:bodyPr anchorCtr="0" anchor="ctr" bIns="114975" lIns="114975" spcFirstLastPara="1" rIns="114975" wrap="square" tIns="114975">
            <a:noAutofit/>
          </a:bodyPr>
          <a:lstStyle/>
          <a:p>
            <a:pPr indent="0" lvl="0" marL="0" rtl="0" algn="l">
              <a:spcBef>
                <a:spcPts val="0"/>
              </a:spcBef>
              <a:spcAft>
                <a:spcPts val="0"/>
              </a:spcAft>
              <a:buNone/>
            </a:pPr>
            <a:r>
              <a:rPr lang="en" sz="1383"/>
              <a:t>https://www.randa.org/en/sustainability/environmental-benefits</a:t>
            </a:r>
            <a:endParaRPr sz="1383"/>
          </a:p>
          <a:p>
            <a:pPr indent="0" lvl="0" marL="191663" marR="191663" rtl="0" algn="l">
              <a:lnSpc>
                <a:spcPct val="115000"/>
              </a:lnSpc>
              <a:spcBef>
                <a:spcPts val="0"/>
              </a:spcBef>
              <a:spcAft>
                <a:spcPts val="0"/>
              </a:spcAft>
              <a:buNone/>
            </a:pPr>
            <a:r>
              <a:rPr lang="en" sz="1320">
                <a:solidFill>
                  <a:srgbClr val="1155CC"/>
                </a:solidFill>
                <a:highlight>
                  <a:srgbClr val="FFFFFF"/>
                </a:highlight>
                <a:uFill>
                  <a:noFill/>
                </a:uFill>
                <a:latin typeface="Roboto"/>
                <a:ea typeface="Roboto"/>
                <a:cs typeface="Roboto"/>
                <a:sym typeface="Roboto"/>
                <a:hlinkClick r:id="rId5">
                  <a:extLst>
                    <a:ext uri="{A12FA001-AC4F-418D-AE19-62706E023703}">
                      <ahyp:hlinkClr val="tx"/>
                    </a:ext>
                  </a:extLst>
                </a:hlinkClick>
              </a:rPr>
              <a:t>Environmental Benefits of Golf</a:t>
            </a:r>
            <a:endParaRPr sz="1320">
              <a:solidFill>
                <a:srgbClr val="1155CC"/>
              </a:solidFill>
              <a:highlight>
                <a:srgbClr val="FFFFFF"/>
              </a:highlight>
              <a:uFill>
                <a:noFill/>
              </a:uFill>
              <a:latin typeface="Roboto"/>
              <a:ea typeface="Roboto"/>
              <a:cs typeface="Roboto"/>
              <a:sym typeface="Roboto"/>
              <a:hlinkClick r:id="rId6">
                <a:extLst>
                  <a:ext uri="{A12FA001-AC4F-418D-AE19-62706E023703}">
                    <ahyp:hlinkClr val="tx"/>
                  </a:ext>
                </a:extLst>
              </a:hlinkClick>
            </a:endParaRPr>
          </a:p>
          <a:p>
            <a:pPr indent="0" lvl="0" marL="191663" marR="191663" rtl="0" algn="l">
              <a:lnSpc>
                <a:spcPct val="115000"/>
              </a:lnSpc>
              <a:spcBef>
                <a:spcPts val="0"/>
              </a:spcBef>
              <a:spcAft>
                <a:spcPts val="0"/>
              </a:spcAft>
              <a:buNone/>
            </a:pPr>
            <a:r>
              <a:rPr lang="en" sz="1320">
                <a:solidFill>
                  <a:srgbClr val="3C4043"/>
                </a:solidFill>
                <a:highlight>
                  <a:srgbClr val="FFFFFF"/>
                </a:highlight>
                <a:latin typeface="Roboto"/>
                <a:ea typeface="Roboto"/>
                <a:cs typeface="Roboto"/>
                <a:sym typeface="Roboto"/>
              </a:rPr>
              <a:t>randa.org/en/sustainability/environmental-benefits</a:t>
            </a:r>
            <a:endParaRPr sz="1320">
              <a:solidFill>
                <a:srgbClr val="3C4043"/>
              </a:solidFill>
              <a:highlight>
                <a:srgbClr val="FFFFFF"/>
              </a:highlight>
              <a:latin typeface="Roboto"/>
              <a:ea typeface="Roboto"/>
              <a:cs typeface="Roboto"/>
              <a:sym typeface="Roboto"/>
            </a:endParaRPr>
          </a:p>
          <a:p>
            <a:pPr indent="0" lvl="0" marL="191663" marR="191663" rtl="0" algn="l">
              <a:lnSpc>
                <a:spcPct val="115000"/>
              </a:lnSpc>
              <a:spcBef>
                <a:spcPts val="0"/>
              </a:spcBef>
              <a:spcAft>
                <a:spcPts val="0"/>
              </a:spcAft>
              <a:buNone/>
            </a:pPr>
            <a:r>
              <a:t/>
            </a:r>
            <a:endParaRPr sz="1320">
              <a:solidFill>
                <a:srgbClr val="444746"/>
              </a:solidFill>
              <a:highlight>
                <a:srgbClr val="FFFFFF"/>
              </a:highlight>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idx="1" type="body"/>
          </p:nvPr>
        </p:nvSpPr>
        <p:spPr>
          <a:xfrm>
            <a:off x="7398738" y="93675"/>
            <a:ext cx="1622400" cy="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Golf Environment</a:t>
            </a:r>
            <a:endParaRPr/>
          </a:p>
          <a:p>
            <a:pPr indent="0" lvl="0" marL="0" rtl="0" algn="l">
              <a:spcBef>
                <a:spcPts val="1600"/>
              </a:spcBef>
              <a:spcAft>
                <a:spcPts val="1600"/>
              </a:spcAft>
              <a:buNone/>
            </a:pPr>
            <a:r>
              <a:t/>
            </a:r>
            <a:endParaRPr/>
          </a:p>
        </p:txBody>
      </p:sp>
      <p:pic>
        <p:nvPicPr>
          <p:cNvPr id="140" name="Google Shape;140;p23"/>
          <p:cNvPicPr preferRelativeResize="0"/>
          <p:nvPr/>
        </p:nvPicPr>
        <p:blipFill>
          <a:blip r:embed="rId4">
            <a:alphaModFix/>
          </a:blip>
          <a:stretch>
            <a:fillRect/>
          </a:stretch>
        </p:blipFill>
        <p:spPr>
          <a:xfrm>
            <a:off x="6838875" y="3305575"/>
            <a:ext cx="2076525" cy="1609324"/>
          </a:xfrm>
          <a:prstGeom prst="rect">
            <a:avLst/>
          </a:prstGeom>
          <a:noFill/>
          <a:ln>
            <a:noFill/>
          </a:ln>
        </p:spPr>
      </p:pic>
      <p:pic>
        <p:nvPicPr>
          <p:cNvPr id="141" name="Google Shape;141;p23"/>
          <p:cNvPicPr preferRelativeResize="0"/>
          <p:nvPr/>
        </p:nvPicPr>
        <p:blipFill>
          <a:blip r:embed="rId5">
            <a:alphaModFix/>
          </a:blip>
          <a:stretch>
            <a:fillRect/>
          </a:stretch>
        </p:blipFill>
        <p:spPr>
          <a:xfrm>
            <a:off x="152400" y="152400"/>
            <a:ext cx="4194925" cy="3938375"/>
          </a:xfrm>
          <a:prstGeom prst="rect">
            <a:avLst/>
          </a:prstGeom>
          <a:noFill/>
          <a:ln>
            <a:noFill/>
          </a:ln>
        </p:spPr>
      </p:pic>
      <p:sp>
        <p:nvSpPr>
          <p:cNvPr id="142" name="Google Shape;142;p23"/>
          <p:cNvSpPr txBox="1"/>
          <p:nvPr/>
        </p:nvSpPr>
        <p:spPr>
          <a:xfrm>
            <a:off x="4464750" y="229775"/>
            <a:ext cx="4556400" cy="3861000"/>
          </a:xfrm>
          <a:prstGeom prst="rect">
            <a:avLst/>
          </a:prstGeom>
          <a:noFill/>
          <a:ln>
            <a:noFill/>
          </a:ln>
        </p:spPr>
        <p:txBody>
          <a:bodyPr anchorCtr="0" anchor="t" bIns="91425" lIns="91425" spcFirstLastPara="1" rIns="91425" wrap="square" tIns="91425">
            <a:spAutoFit/>
          </a:bodyPr>
          <a:lstStyle/>
          <a:p>
            <a:pPr indent="0" lvl="0" marL="0" rtl="0" algn="l">
              <a:lnSpc>
                <a:spcPct val="207692"/>
              </a:lnSpc>
              <a:spcBef>
                <a:spcPts val="0"/>
              </a:spcBef>
              <a:spcAft>
                <a:spcPts val="0"/>
              </a:spcAft>
              <a:buNone/>
            </a:pPr>
            <a:r>
              <a:rPr lang="en" sz="2400">
                <a:solidFill>
                  <a:srgbClr val="041E42"/>
                </a:solidFill>
                <a:highlight>
                  <a:srgbClr val="F2F8FF"/>
                </a:highlight>
              </a:rPr>
              <a:t>Did You Know?</a:t>
            </a:r>
            <a:endParaRPr sz="2400">
              <a:solidFill>
                <a:srgbClr val="041E42"/>
              </a:solidFill>
              <a:highlight>
                <a:srgbClr val="F2F8FF"/>
              </a:highlight>
            </a:endParaRPr>
          </a:p>
          <a:p>
            <a:pPr indent="0" lvl="0" marL="0" rtl="0" algn="l">
              <a:lnSpc>
                <a:spcPct val="177777"/>
              </a:lnSpc>
              <a:spcBef>
                <a:spcPts val="900"/>
              </a:spcBef>
              <a:spcAft>
                <a:spcPts val="0"/>
              </a:spcAft>
              <a:buNone/>
            </a:pPr>
            <a:r>
              <a:rPr lang="en" sz="1350">
                <a:solidFill>
                  <a:srgbClr val="041E42"/>
                </a:solidFill>
                <a:highlight>
                  <a:srgbClr val="F2F8FF"/>
                </a:highlight>
              </a:rPr>
              <a:t>We have a long-established relationship with the conservation charity, the RSPB, who partner with us to improve the habitat management and wildlife value of golf courses and support golf in promoting its good work to the environmental lobby and government. </a:t>
            </a:r>
            <a:endParaRPr sz="1350">
              <a:solidFill>
                <a:srgbClr val="041E42"/>
              </a:solidFill>
              <a:highlight>
                <a:srgbClr val="F2F8FF"/>
              </a:highlight>
            </a:endParaRPr>
          </a:p>
          <a:p>
            <a:pPr indent="0" lvl="0" marL="0" rtl="0" algn="l">
              <a:lnSpc>
                <a:spcPct val="177777"/>
              </a:lnSpc>
              <a:spcBef>
                <a:spcPts val="0"/>
              </a:spcBef>
              <a:spcAft>
                <a:spcPts val="0"/>
              </a:spcAft>
              <a:buNone/>
            </a:pPr>
            <a:r>
              <a:rPr lang="en" sz="1350">
                <a:solidFill>
                  <a:srgbClr val="041E42"/>
                </a:solidFill>
                <a:highlight>
                  <a:srgbClr val="F2F8FF"/>
                </a:highlight>
              </a:rPr>
              <a:t>We are able to work with a dedicated Wildlife Support Advisor passionate around conserving wildlife and habitats of golf courses.</a:t>
            </a:r>
            <a:endParaRPr sz="1350">
              <a:solidFill>
                <a:srgbClr val="041E42"/>
              </a:solidFill>
              <a:highlight>
                <a:srgbClr val="F2F8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idx="1" type="body"/>
          </p:nvPr>
        </p:nvSpPr>
        <p:spPr>
          <a:xfrm>
            <a:off x="7398738" y="93675"/>
            <a:ext cx="1622400" cy="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Golf Environment</a:t>
            </a:r>
            <a:endParaRPr/>
          </a:p>
          <a:p>
            <a:pPr indent="0" lvl="0" marL="0" rtl="0" algn="l">
              <a:spcBef>
                <a:spcPts val="1600"/>
              </a:spcBef>
              <a:spcAft>
                <a:spcPts val="1600"/>
              </a:spcAft>
              <a:buNone/>
            </a:pPr>
            <a:r>
              <a:t/>
            </a:r>
            <a:endParaRPr/>
          </a:p>
        </p:txBody>
      </p:sp>
      <p:pic>
        <p:nvPicPr>
          <p:cNvPr id="148" name="Google Shape;148;p24"/>
          <p:cNvPicPr preferRelativeResize="0"/>
          <p:nvPr/>
        </p:nvPicPr>
        <p:blipFill>
          <a:blip r:embed="rId4">
            <a:alphaModFix/>
          </a:blip>
          <a:stretch>
            <a:fillRect/>
          </a:stretch>
        </p:blipFill>
        <p:spPr>
          <a:xfrm>
            <a:off x="6838875" y="3305575"/>
            <a:ext cx="2076525" cy="1609324"/>
          </a:xfrm>
          <a:prstGeom prst="rect">
            <a:avLst/>
          </a:prstGeom>
          <a:noFill/>
          <a:ln>
            <a:noFill/>
          </a:ln>
        </p:spPr>
      </p:pic>
      <p:pic>
        <p:nvPicPr>
          <p:cNvPr id="149" name="Google Shape;149;p24"/>
          <p:cNvPicPr preferRelativeResize="0"/>
          <p:nvPr/>
        </p:nvPicPr>
        <p:blipFill rotWithShape="1">
          <a:blip r:embed="rId5">
            <a:alphaModFix/>
          </a:blip>
          <a:srcRect b="6093" l="24842" r="4962" t="20582"/>
          <a:stretch/>
        </p:blipFill>
        <p:spPr>
          <a:xfrm>
            <a:off x="246350" y="0"/>
            <a:ext cx="875340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a:blip r:embed="rId3">
            <a:alphaModFix/>
          </a:blip>
          <a:stretch>
            <a:fillRect/>
          </a:stretch>
        </p:blipFill>
        <p:spPr>
          <a:xfrm>
            <a:off x="0" y="0"/>
            <a:ext cx="4829050" cy="3147175"/>
          </a:xfrm>
          <a:prstGeom prst="rect">
            <a:avLst/>
          </a:prstGeom>
          <a:noFill/>
          <a:ln>
            <a:noFill/>
          </a:ln>
        </p:spPr>
      </p:pic>
      <p:sp>
        <p:nvSpPr>
          <p:cNvPr id="155" name="Google Shape;155;p25"/>
          <p:cNvSpPr txBox="1"/>
          <p:nvPr/>
        </p:nvSpPr>
        <p:spPr>
          <a:xfrm>
            <a:off x="6437600" y="321750"/>
            <a:ext cx="2348700" cy="10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How does exercise and Yoga connect in Biology?</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156" name="Google Shape;156;p25"/>
          <p:cNvPicPr preferRelativeResize="0"/>
          <p:nvPr/>
        </p:nvPicPr>
        <p:blipFill rotWithShape="1">
          <a:blip r:embed="rId4">
            <a:alphaModFix/>
          </a:blip>
          <a:srcRect b="11113" l="26226" r="6091" t="20873"/>
          <a:stretch/>
        </p:blipFill>
        <p:spPr>
          <a:xfrm>
            <a:off x="3102525" y="1695700"/>
            <a:ext cx="6188650" cy="3498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nvSpPr>
        <p:spPr>
          <a:xfrm>
            <a:off x="4241625" y="152400"/>
            <a:ext cx="4902300" cy="10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How does exercise and Yoga connect in Biology? These are regular paced students who scored higher than the “honors” class…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162" name="Google Shape;162;p26"/>
          <p:cNvPicPr preferRelativeResize="0"/>
          <p:nvPr/>
        </p:nvPicPr>
        <p:blipFill rotWithShape="1">
          <a:blip r:embed="rId3">
            <a:alphaModFix/>
          </a:blip>
          <a:srcRect b="11113" l="26226" r="6091" t="20873"/>
          <a:stretch/>
        </p:blipFill>
        <p:spPr>
          <a:xfrm>
            <a:off x="3102525" y="1272950"/>
            <a:ext cx="6188650" cy="3921175"/>
          </a:xfrm>
          <a:prstGeom prst="rect">
            <a:avLst/>
          </a:prstGeom>
          <a:noFill/>
          <a:ln>
            <a:noFill/>
          </a:ln>
        </p:spPr>
      </p:pic>
      <p:pic>
        <p:nvPicPr>
          <p:cNvPr id="163" name="Google Shape;163;p26"/>
          <p:cNvPicPr preferRelativeResize="0"/>
          <p:nvPr/>
        </p:nvPicPr>
        <p:blipFill>
          <a:blip r:embed="rId4">
            <a:alphaModFix/>
          </a:blip>
          <a:stretch>
            <a:fillRect/>
          </a:stretch>
        </p:blipFill>
        <p:spPr>
          <a:xfrm>
            <a:off x="-50800" y="0"/>
            <a:ext cx="3638800" cy="2729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txBox="1"/>
          <p:nvPr/>
        </p:nvSpPr>
        <p:spPr>
          <a:xfrm>
            <a:off x="6390625" y="152400"/>
            <a:ext cx="2753400" cy="17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169" name="Google Shape;169;p27"/>
          <p:cNvPicPr preferRelativeResize="0"/>
          <p:nvPr/>
        </p:nvPicPr>
        <p:blipFill>
          <a:blip r:embed="rId3">
            <a:alphaModFix/>
          </a:blip>
          <a:stretch>
            <a:fillRect/>
          </a:stretch>
        </p:blipFill>
        <p:spPr>
          <a:xfrm>
            <a:off x="114825" y="152388"/>
            <a:ext cx="6096000" cy="372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nvSpPr>
        <p:spPr>
          <a:xfrm>
            <a:off x="6390625" y="152400"/>
            <a:ext cx="2753400" cy="17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175" name="Google Shape;175;p28"/>
          <p:cNvPicPr preferRelativeResize="0"/>
          <p:nvPr/>
        </p:nvPicPr>
        <p:blipFill rotWithShape="1">
          <a:blip r:embed="rId3">
            <a:alphaModFix/>
          </a:blip>
          <a:srcRect b="7574" l="22232" r="21807" t="26218"/>
          <a:stretch/>
        </p:blipFill>
        <p:spPr>
          <a:xfrm>
            <a:off x="65275" y="152400"/>
            <a:ext cx="7040352" cy="4685499"/>
          </a:xfrm>
          <a:prstGeom prst="rect">
            <a:avLst/>
          </a:prstGeom>
          <a:noFill/>
          <a:ln>
            <a:noFill/>
          </a:ln>
        </p:spPr>
      </p:pic>
      <p:sp>
        <p:nvSpPr>
          <p:cNvPr id="176" name="Google Shape;176;p28"/>
          <p:cNvSpPr txBox="1"/>
          <p:nvPr/>
        </p:nvSpPr>
        <p:spPr>
          <a:xfrm>
            <a:off x="7306600" y="450950"/>
            <a:ext cx="1547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Let’s get up and play!</a:t>
            </a:r>
            <a:endParaRPr sz="1800">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nvSpPr>
        <p:spPr>
          <a:xfrm>
            <a:off x="6390625" y="152400"/>
            <a:ext cx="2753400" cy="17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82" name="Google Shape;182;p29"/>
          <p:cNvSpPr txBox="1"/>
          <p:nvPr/>
        </p:nvSpPr>
        <p:spPr>
          <a:xfrm>
            <a:off x="7294875" y="152400"/>
            <a:ext cx="1547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Let’s get up and play!</a:t>
            </a:r>
            <a:endParaRPr sz="1800">
              <a:solidFill>
                <a:schemeClr val="dk1"/>
              </a:solidFill>
              <a:latin typeface="Roboto"/>
              <a:ea typeface="Roboto"/>
              <a:cs typeface="Roboto"/>
              <a:sym typeface="Roboto"/>
            </a:endParaRPr>
          </a:p>
        </p:txBody>
      </p:sp>
      <p:sp>
        <p:nvSpPr>
          <p:cNvPr id="183" name="Google Shape;183;p29"/>
          <p:cNvSpPr txBox="1"/>
          <p:nvPr/>
        </p:nvSpPr>
        <p:spPr>
          <a:xfrm>
            <a:off x="152400" y="1524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Mental and Physical Benefits of Golf</a:t>
            </a:r>
            <a:endParaRPr/>
          </a:p>
        </p:txBody>
      </p:sp>
      <p:pic>
        <p:nvPicPr>
          <p:cNvPr id="184" name="Google Shape;184;p29"/>
          <p:cNvPicPr preferRelativeResize="0"/>
          <p:nvPr/>
        </p:nvPicPr>
        <p:blipFill rotWithShape="1">
          <a:blip r:embed="rId4">
            <a:alphaModFix/>
          </a:blip>
          <a:srcRect b="42386" l="0" r="0" t="0"/>
          <a:stretch/>
        </p:blipFill>
        <p:spPr>
          <a:xfrm>
            <a:off x="0" y="768000"/>
            <a:ext cx="3606892" cy="3347275"/>
          </a:xfrm>
          <a:prstGeom prst="rect">
            <a:avLst/>
          </a:prstGeom>
          <a:noFill/>
          <a:ln>
            <a:noFill/>
          </a:ln>
        </p:spPr>
      </p:pic>
      <p:pic>
        <p:nvPicPr>
          <p:cNvPr id="185" name="Google Shape;185;p29"/>
          <p:cNvPicPr preferRelativeResize="0"/>
          <p:nvPr/>
        </p:nvPicPr>
        <p:blipFill rotWithShape="1">
          <a:blip r:embed="rId4">
            <a:alphaModFix/>
          </a:blip>
          <a:srcRect b="0" l="0" r="0" t="56489"/>
          <a:stretch/>
        </p:blipFill>
        <p:spPr>
          <a:xfrm>
            <a:off x="3457200" y="1120300"/>
            <a:ext cx="5686801" cy="40232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idx="2" type="body"/>
          </p:nvPr>
        </p:nvSpPr>
        <p:spPr>
          <a:xfrm>
            <a:off x="4731300" y="380475"/>
            <a:ext cx="4412700" cy="458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None/>
            </a:pPr>
            <a:r>
              <a:rPr lang="en" sz="2500"/>
              <a:t>Your students CAN DO what you teach them. No matter how challenging. Engage them. When students WANT to learn, </a:t>
            </a:r>
            <a:endParaRPr sz="2500"/>
          </a:p>
          <a:p>
            <a:pPr indent="0" lvl="0" marL="0" rtl="0" algn="l">
              <a:spcBef>
                <a:spcPts val="1600"/>
              </a:spcBef>
              <a:spcAft>
                <a:spcPts val="0"/>
              </a:spcAft>
              <a:buClr>
                <a:schemeClr val="dk2"/>
              </a:buClr>
              <a:buSzPts val="1100"/>
              <a:buNone/>
            </a:pPr>
            <a:r>
              <a:rPr lang="en" sz="2500"/>
              <a:t>THEY WILL.</a:t>
            </a:r>
            <a:endParaRPr sz="2500"/>
          </a:p>
          <a:p>
            <a:pPr indent="0" lvl="0" marL="0" rtl="0" algn="l">
              <a:spcBef>
                <a:spcPts val="1600"/>
              </a:spcBef>
              <a:spcAft>
                <a:spcPts val="0"/>
              </a:spcAft>
              <a:buClr>
                <a:schemeClr val="dk2"/>
              </a:buClr>
              <a:buSzPts val="1100"/>
              <a:buNone/>
            </a:pPr>
            <a:r>
              <a:rPr lang="en"/>
              <a:t>1st graders CAN identify and place 20 bones.</a:t>
            </a:r>
            <a:endParaRPr/>
          </a:p>
          <a:p>
            <a:pPr indent="0" lvl="0" marL="0" rtl="0" algn="l">
              <a:spcBef>
                <a:spcPts val="1600"/>
              </a:spcBef>
              <a:spcAft>
                <a:spcPts val="0"/>
              </a:spcAft>
              <a:buClr>
                <a:schemeClr val="dk2"/>
              </a:buClr>
              <a:buSzPts val="1100"/>
              <a:buNone/>
            </a:pPr>
            <a:r>
              <a:rPr lang="en" u="sng">
                <a:solidFill>
                  <a:schemeClr val="hlink"/>
                </a:solidFill>
                <a:hlinkClick r:id="rId3"/>
              </a:rPr>
              <a:t>Scootin' Skeletons</a:t>
            </a:r>
            <a:endParaRPr/>
          </a:p>
          <a:p>
            <a:pPr indent="0" lvl="0" marL="0" rtl="0" algn="l">
              <a:spcBef>
                <a:spcPts val="1600"/>
              </a:spcBef>
              <a:spcAft>
                <a:spcPts val="1600"/>
              </a:spcAft>
              <a:buClr>
                <a:schemeClr val="dk2"/>
              </a:buClr>
              <a:buSzPts val="1100"/>
              <a:buNone/>
            </a:pPr>
            <a:r>
              <a:t/>
            </a:r>
            <a:endParaRPr/>
          </a:p>
        </p:txBody>
      </p:sp>
      <p:sp>
        <p:nvSpPr>
          <p:cNvPr id="71" name="Google Shape;71;p14"/>
          <p:cNvSpPr txBox="1"/>
          <p:nvPr>
            <p:ph type="title"/>
          </p:nvPr>
        </p:nvSpPr>
        <p:spPr>
          <a:xfrm>
            <a:off x="265500" y="724350"/>
            <a:ext cx="40452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sz="3300"/>
              <a:t>“What happens when you put a science classroom teacher in PE?</a:t>
            </a:r>
            <a:endParaRPr sz="3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idx="2" type="body"/>
          </p:nvPr>
        </p:nvSpPr>
        <p:spPr>
          <a:xfrm>
            <a:off x="4731300" y="380475"/>
            <a:ext cx="4412700" cy="458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None/>
            </a:pPr>
            <a:r>
              <a:t/>
            </a:r>
            <a:endParaRPr/>
          </a:p>
          <a:p>
            <a:pPr indent="0" lvl="0" marL="0" rtl="0" algn="l">
              <a:spcBef>
                <a:spcPts val="1600"/>
              </a:spcBef>
              <a:spcAft>
                <a:spcPts val="1600"/>
              </a:spcAft>
              <a:buClr>
                <a:schemeClr val="dk2"/>
              </a:buClr>
              <a:buSzPts val="1100"/>
              <a:buNone/>
            </a:pPr>
            <a:r>
              <a:t/>
            </a:r>
            <a:endParaRPr/>
          </a:p>
        </p:txBody>
      </p:sp>
      <p:sp>
        <p:nvSpPr>
          <p:cNvPr id="77" name="Google Shape;77;p15"/>
          <p:cNvSpPr txBox="1"/>
          <p:nvPr>
            <p:ph type="title"/>
          </p:nvPr>
        </p:nvSpPr>
        <p:spPr>
          <a:xfrm>
            <a:off x="265500" y="724350"/>
            <a:ext cx="40452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sz="3300"/>
              <a:t>Be THAT teacher who the school is constantly posting on social media how fun it is to be in your class!</a:t>
            </a:r>
            <a:endParaRPr sz="3300"/>
          </a:p>
        </p:txBody>
      </p:sp>
      <p:pic>
        <p:nvPicPr>
          <p:cNvPr id="78" name="Google Shape;78;p15"/>
          <p:cNvPicPr preferRelativeResize="0"/>
          <p:nvPr/>
        </p:nvPicPr>
        <p:blipFill rotWithShape="1">
          <a:blip r:embed="rId3">
            <a:alphaModFix/>
          </a:blip>
          <a:srcRect b="0" l="0" r="0" t="13741"/>
          <a:stretch/>
        </p:blipFill>
        <p:spPr>
          <a:xfrm>
            <a:off x="5004925" y="98625"/>
            <a:ext cx="3922226" cy="5044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idx="1" type="body"/>
          </p:nvPr>
        </p:nvSpPr>
        <p:spPr>
          <a:xfrm>
            <a:off x="7065938" y="1254950"/>
            <a:ext cx="1622400" cy="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LDOE Biology</a:t>
            </a:r>
            <a:endParaRPr/>
          </a:p>
          <a:p>
            <a:pPr indent="0" lvl="0" marL="0" rtl="0" algn="l">
              <a:spcBef>
                <a:spcPts val="1600"/>
              </a:spcBef>
              <a:spcAft>
                <a:spcPts val="1600"/>
              </a:spcAft>
              <a:buNone/>
            </a:pPr>
            <a:r>
              <a:t/>
            </a:r>
            <a:endParaRPr/>
          </a:p>
        </p:txBody>
      </p:sp>
      <p:pic>
        <p:nvPicPr>
          <p:cNvPr id="84" name="Google Shape;84;p16"/>
          <p:cNvPicPr preferRelativeResize="0"/>
          <p:nvPr/>
        </p:nvPicPr>
        <p:blipFill>
          <a:blip r:embed="rId4">
            <a:alphaModFix/>
          </a:blip>
          <a:stretch>
            <a:fillRect/>
          </a:stretch>
        </p:blipFill>
        <p:spPr>
          <a:xfrm>
            <a:off x="6838875" y="3305575"/>
            <a:ext cx="2076525" cy="1609324"/>
          </a:xfrm>
          <a:prstGeom prst="rect">
            <a:avLst/>
          </a:prstGeom>
          <a:noFill/>
          <a:ln>
            <a:noFill/>
          </a:ln>
        </p:spPr>
      </p:pic>
      <p:pic>
        <p:nvPicPr>
          <p:cNvPr id="85" name="Google Shape;85;p16"/>
          <p:cNvPicPr preferRelativeResize="0"/>
          <p:nvPr/>
        </p:nvPicPr>
        <p:blipFill rotWithShape="1">
          <a:blip r:embed="rId5">
            <a:alphaModFix/>
          </a:blip>
          <a:srcRect b="5921" l="10577" r="42305" t="21425"/>
          <a:stretch/>
        </p:blipFill>
        <p:spPr>
          <a:xfrm>
            <a:off x="55850" y="137425"/>
            <a:ext cx="5930150" cy="4846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idx="1" type="body"/>
          </p:nvPr>
        </p:nvSpPr>
        <p:spPr>
          <a:xfrm>
            <a:off x="7065938" y="1254950"/>
            <a:ext cx="1622400" cy="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WHS Biology</a:t>
            </a:r>
            <a:endParaRPr/>
          </a:p>
          <a:p>
            <a:pPr indent="0" lvl="0" marL="0" rtl="0" algn="l">
              <a:spcBef>
                <a:spcPts val="1600"/>
              </a:spcBef>
              <a:spcAft>
                <a:spcPts val="1600"/>
              </a:spcAft>
              <a:buNone/>
            </a:pPr>
            <a:r>
              <a:t/>
            </a:r>
            <a:endParaRPr/>
          </a:p>
        </p:txBody>
      </p:sp>
      <p:pic>
        <p:nvPicPr>
          <p:cNvPr id="91" name="Google Shape;91;p17"/>
          <p:cNvPicPr preferRelativeResize="0"/>
          <p:nvPr/>
        </p:nvPicPr>
        <p:blipFill>
          <a:blip r:embed="rId4">
            <a:alphaModFix/>
          </a:blip>
          <a:stretch>
            <a:fillRect/>
          </a:stretch>
        </p:blipFill>
        <p:spPr>
          <a:xfrm>
            <a:off x="6838875" y="3305575"/>
            <a:ext cx="2076525" cy="1609324"/>
          </a:xfrm>
          <a:prstGeom prst="rect">
            <a:avLst/>
          </a:prstGeom>
          <a:noFill/>
          <a:ln>
            <a:noFill/>
          </a:ln>
        </p:spPr>
      </p:pic>
      <p:sp>
        <p:nvSpPr>
          <p:cNvPr id="92" name="Google Shape;92;p17"/>
          <p:cNvSpPr txBox="1"/>
          <p:nvPr/>
        </p:nvSpPr>
        <p:spPr>
          <a:xfrm>
            <a:off x="7341825" y="2235950"/>
            <a:ext cx="1670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https://www.facebook.com/share/1CcEDYy956/?</a:t>
            </a:r>
            <a:endParaRPr/>
          </a:p>
        </p:txBody>
      </p:sp>
      <p:pic>
        <p:nvPicPr>
          <p:cNvPr id="93" name="Google Shape;93;p17"/>
          <p:cNvPicPr preferRelativeResize="0"/>
          <p:nvPr/>
        </p:nvPicPr>
        <p:blipFill>
          <a:blip r:embed="rId5">
            <a:alphaModFix/>
          </a:blip>
          <a:stretch>
            <a:fillRect/>
          </a:stretch>
        </p:blipFill>
        <p:spPr>
          <a:xfrm>
            <a:off x="152400" y="152400"/>
            <a:ext cx="6654792" cy="4991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idx="1" type="body"/>
          </p:nvPr>
        </p:nvSpPr>
        <p:spPr>
          <a:xfrm>
            <a:off x="7065938" y="1254950"/>
            <a:ext cx="1622400" cy="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WHS Biology</a:t>
            </a:r>
            <a:endParaRPr/>
          </a:p>
          <a:p>
            <a:pPr indent="0" lvl="0" marL="0" rtl="0" algn="l">
              <a:spcBef>
                <a:spcPts val="1600"/>
              </a:spcBef>
              <a:spcAft>
                <a:spcPts val="1600"/>
              </a:spcAft>
              <a:buNone/>
            </a:pPr>
            <a:r>
              <a:t/>
            </a:r>
            <a:endParaRPr/>
          </a:p>
        </p:txBody>
      </p:sp>
      <p:pic>
        <p:nvPicPr>
          <p:cNvPr id="99" name="Google Shape;99;p18"/>
          <p:cNvPicPr preferRelativeResize="0"/>
          <p:nvPr/>
        </p:nvPicPr>
        <p:blipFill>
          <a:blip r:embed="rId4">
            <a:alphaModFix/>
          </a:blip>
          <a:stretch>
            <a:fillRect/>
          </a:stretch>
        </p:blipFill>
        <p:spPr>
          <a:xfrm>
            <a:off x="6838875" y="3305575"/>
            <a:ext cx="2076525" cy="1609324"/>
          </a:xfrm>
          <a:prstGeom prst="rect">
            <a:avLst/>
          </a:prstGeom>
          <a:noFill/>
          <a:ln>
            <a:noFill/>
          </a:ln>
        </p:spPr>
      </p:pic>
      <p:sp>
        <p:nvSpPr>
          <p:cNvPr id="100" name="Google Shape;100;p18"/>
          <p:cNvSpPr txBox="1"/>
          <p:nvPr/>
        </p:nvSpPr>
        <p:spPr>
          <a:xfrm>
            <a:off x="7341825" y="2235950"/>
            <a:ext cx="1670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https://www.facebook.com/share/1CcEDYy956/?</a:t>
            </a:r>
            <a:endParaRPr/>
          </a:p>
        </p:txBody>
      </p:sp>
      <p:pic>
        <p:nvPicPr>
          <p:cNvPr id="101" name="Google Shape;101;p18"/>
          <p:cNvPicPr preferRelativeResize="0"/>
          <p:nvPr/>
        </p:nvPicPr>
        <p:blipFill>
          <a:blip r:embed="rId5">
            <a:alphaModFix/>
          </a:blip>
          <a:stretch>
            <a:fillRect/>
          </a:stretch>
        </p:blipFill>
        <p:spPr>
          <a:xfrm>
            <a:off x="152400" y="152400"/>
            <a:ext cx="3629027" cy="4838702"/>
          </a:xfrm>
          <a:prstGeom prst="rect">
            <a:avLst/>
          </a:prstGeom>
          <a:noFill/>
          <a:ln>
            <a:noFill/>
          </a:ln>
        </p:spPr>
      </p:pic>
      <p:sp>
        <p:nvSpPr>
          <p:cNvPr id="102" name="Google Shape;102;p18"/>
          <p:cNvSpPr txBox="1"/>
          <p:nvPr/>
        </p:nvSpPr>
        <p:spPr>
          <a:xfrm>
            <a:off x="4018500" y="152400"/>
            <a:ext cx="2924100" cy="3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Roboto"/>
                <a:ea typeface="Roboto"/>
                <a:cs typeface="Roboto"/>
                <a:sym typeface="Roboto"/>
              </a:rPr>
              <a:t>Get your school’s golf team/future LPGA stars, to be guest teachers.</a:t>
            </a:r>
            <a:endParaRPr sz="2500">
              <a:solidFill>
                <a:schemeClr val="dk1"/>
              </a:solidFill>
              <a:latin typeface="Roboto"/>
              <a:ea typeface="Roboto"/>
              <a:cs typeface="Roboto"/>
              <a:sym typeface="Roboto"/>
            </a:endParaRPr>
          </a:p>
          <a:p>
            <a:pPr indent="0" lvl="0" marL="0" rtl="0" algn="l">
              <a:spcBef>
                <a:spcPts val="0"/>
              </a:spcBef>
              <a:spcAft>
                <a:spcPts val="0"/>
              </a:spcAft>
              <a:buNone/>
            </a:pPr>
            <a:r>
              <a:rPr lang="en" sz="2500">
                <a:solidFill>
                  <a:schemeClr val="dk1"/>
                </a:solidFill>
                <a:latin typeface="Roboto"/>
                <a:ea typeface="Roboto"/>
                <a:cs typeface="Roboto"/>
                <a:sym typeface="Roboto"/>
              </a:rPr>
              <a:t>Aka- STUDENT LED while I am working with content in small groups.</a:t>
            </a:r>
            <a:endParaRPr sz="2500">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idx="1" type="body"/>
          </p:nvPr>
        </p:nvSpPr>
        <p:spPr>
          <a:xfrm>
            <a:off x="7065925" y="4026325"/>
            <a:ext cx="1622400" cy="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LDOE Biology</a:t>
            </a:r>
            <a:endParaRPr/>
          </a:p>
          <a:p>
            <a:pPr indent="0" lvl="0" marL="0" rtl="0" algn="l">
              <a:spcBef>
                <a:spcPts val="1600"/>
              </a:spcBef>
              <a:spcAft>
                <a:spcPts val="1600"/>
              </a:spcAft>
              <a:buNone/>
            </a:pPr>
            <a:r>
              <a:t/>
            </a:r>
            <a:endParaRPr/>
          </a:p>
        </p:txBody>
      </p:sp>
      <p:pic>
        <p:nvPicPr>
          <p:cNvPr id="108" name="Google Shape;108;p19"/>
          <p:cNvPicPr preferRelativeResize="0"/>
          <p:nvPr/>
        </p:nvPicPr>
        <p:blipFill>
          <a:blip r:embed="rId4">
            <a:alphaModFix/>
          </a:blip>
          <a:stretch>
            <a:fillRect/>
          </a:stretch>
        </p:blipFill>
        <p:spPr>
          <a:xfrm>
            <a:off x="6838875" y="3305575"/>
            <a:ext cx="2076525" cy="1609324"/>
          </a:xfrm>
          <a:prstGeom prst="rect">
            <a:avLst/>
          </a:prstGeom>
          <a:noFill/>
          <a:ln>
            <a:noFill/>
          </a:ln>
        </p:spPr>
      </p:pic>
      <p:pic>
        <p:nvPicPr>
          <p:cNvPr id="109" name="Google Shape;109;p19"/>
          <p:cNvPicPr preferRelativeResize="0"/>
          <p:nvPr/>
        </p:nvPicPr>
        <p:blipFill>
          <a:blip r:embed="rId5">
            <a:alphaModFix/>
          </a:blip>
          <a:stretch>
            <a:fillRect/>
          </a:stretch>
        </p:blipFill>
        <p:spPr>
          <a:xfrm>
            <a:off x="199375" y="169100"/>
            <a:ext cx="4879227" cy="3264599"/>
          </a:xfrm>
          <a:prstGeom prst="rect">
            <a:avLst/>
          </a:prstGeom>
          <a:noFill/>
          <a:ln>
            <a:noFill/>
          </a:ln>
        </p:spPr>
      </p:pic>
      <p:sp>
        <p:nvSpPr>
          <p:cNvPr id="110" name="Google Shape;110;p19"/>
          <p:cNvSpPr txBox="1"/>
          <p:nvPr/>
        </p:nvSpPr>
        <p:spPr>
          <a:xfrm>
            <a:off x="5169325" y="169100"/>
            <a:ext cx="3746100" cy="21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Students who are difficult to engage, actually make like to get out of their desk and go for a putt”</a:t>
            </a:r>
            <a:endParaRPr sz="1800">
              <a:solidFill>
                <a:schemeClr val="dk1"/>
              </a:solidFill>
              <a:latin typeface="Roboto"/>
              <a:ea typeface="Roboto"/>
              <a:cs typeface="Roboto"/>
              <a:sym typeface="Roboto"/>
            </a:endParaRPr>
          </a:p>
        </p:txBody>
      </p:sp>
      <p:pic>
        <p:nvPicPr>
          <p:cNvPr id="111" name="Google Shape;111;p19"/>
          <p:cNvPicPr preferRelativeResize="0"/>
          <p:nvPr/>
        </p:nvPicPr>
        <p:blipFill>
          <a:blip r:embed="rId6">
            <a:alphaModFix/>
          </a:blip>
          <a:stretch>
            <a:fillRect/>
          </a:stretch>
        </p:blipFill>
        <p:spPr>
          <a:xfrm>
            <a:off x="5380701" y="1108550"/>
            <a:ext cx="3534724" cy="4712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cxnSp>
        <p:nvCxnSpPr>
          <p:cNvPr id="116" name="Google Shape;116;p20"/>
          <p:cNvCxnSpPr/>
          <p:nvPr/>
        </p:nvCxnSpPr>
        <p:spPr>
          <a:xfrm>
            <a:off x="418675" y="1811883"/>
            <a:ext cx="270900" cy="0"/>
          </a:xfrm>
          <a:prstGeom prst="straightConnector1">
            <a:avLst/>
          </a:prstGeom>
          <a:noFill/>
          <a:ln cap="flat" cmpd="sng" w="9525">
            <a:solidFill>
              <a:schemeClr val="lt2"/>
            </a:solidFill>
            <a:prstDash val="solid"/>
            <a:round/>
            <a:headEnd len="sm" w="sm" type="none"/>
            <a:tailEnd len="sm" w="sm" type="none"/>
          </a:ln>
        </p:spPr>
      </p:cxnSp>
      <p:cxnSp>
        <p:nvCxnSpPr>
          <p:cNvPr id="117" name="Google Shape;117;p20"/>
          <p:cNvCxnSpPr/>
          <p:nvPr/>
        </p:nvCxnSpPr>
        <p:spPr>
          <a:xfrm>
            <a:off x="5012725" y="1811883"/>
            <a:ext cx="270900" cy="0"/>
          </a:xfrm>
          <a:prstGeom prst="straightConnector1">
            <a:avLst/>
          </a:prstGeom>
          <a:noFill/>
          <a:ln cap="flat" cmpd="sng" w="9525">
            <a:solidFill>
              <a:schemeClr val="lt2"/>
            </a:solidFill>
            <a:prstDash val="solid"/>
            <a:round/>
            <a:headEnd len="sm" w="sm" type="none"/>
            <a:tailEnd len="sm" w="sm" type="none"/>
          </a:ln>
        </p:spPr>
      </p:cxnSp>
      <p:pic>
        <p:nvPicPr>
          <p:cNvPr id="118" name="Google Shape;118;p20"/>
          <p:cNvPicPr preferRelativeResize="0"/>
          <p:nvPr/>
        </p:nvPicPr>
        <p:blipFill rotWithShape="1">
          <a:blip r:embed="rId3">
            <a:alphaModFix/>
          </a:blip>
          <a:srcRect b="5525" l="23878" r="5931" t="20798"/>
          <a:stretch/>
        </p:blipFill>
        <p:spPr>
          <a:xfrm>
            <a:off x="152400" y="152400"/>
            <a:ext cx="8439210" cy="499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cxnSp>
        <p:nvCxnSpPr>
          <p:cNvPr id="123" name="Google Shape;123;p21"/>
          <p:cNvCxnSpPr/>
          <p:nvPr/>
        </p:nvCxnSpPr>
        <p:spPr>
          <a:xfrm>
            <a:off x="418675" y="1811883"/>
            <a:ext cx="270900" cy="0"/>
          </a:xfrm>
          <a:prstGeom prst="straightConnector1">
            <a:avLst/>
          </a:prstGeom>
          <a:noFill/>
          <a:ln cap="flat" cmpd="sng" w="9525">
            <a:solidFill>
              <a:schemeClr val="lt2"/>
            </a:solidFill>
            <a:prstDash val="solid"/>
            <a:round/>
            <a:headEnd len="sm" w="sm" type="none"/>
            <a:tailEnd len="sm" w="sm" type="none"/>
          </a:ln>
        </p:spPr>
      </p:cxnSp>
      <p:cxnSp>
        <p:nvCxnSpPr>
          <p:cNvPr id="124" name="Google Shape;124;p21"/>
          <p:cNvCxnSpPr/>
          <p:nvPr/>
        </p:nvCxnSpPr>
        <p:spPr>
          <a:xfrm>
            <a:off x="5012725" y="1811883"/>
            <a:ext cx="270900" cy="0"/>
          </a:xfrm>
          <a:prstGeom prst="straightConnector1">
            <a:avLst/>
          </a:prstGeom>
          <a:noFill/>
          <a:ln cap="flat" cmpd="sng" w="9525">
            <a:solidFill>
              <a:schemeClr val="lt2"/>
            </a:solidFill>
            <a:prstDash val="solid"/>
            <a:round/>
            <a:headEnd len="sm" w="sm" type="none"/>
            <a:tailEnd len="sm" w="sm" type="none"/>
          </a:ln>
        </p:spPr>
      </p:cxnSp>
      <p:pic>
        <p:nvPicPr>
          <p:cNvPr id="125" name="Google Shape;125;p21"/>
          <p:cNvPicPr preferRelativeResize="0"/>
          <p:nvPr/>
        </p:nvPicPr>
        <p:blipFill rotWithShape="1">
          <a:blip r:embed="rId3">
            <a:alphaModFix/>
          </a:blip>
          <a:srcRect b="0" l="25555" r="7140" t="20973"/>
          <a:stretch/>
        </p:blipFill>
        <p:spPr>
          <a:xfrm>
            <a:off x="583689" y="0"/>
            <a:ext cx="7556659" cy="4991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